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5143500" type="screen16x9"/>
  <p:notesSz cx="6858000" cy="9144000"/>
  <p:embeddedFontLst>
    <p:embeddedFont>
      <p:font typeface="Roboto" panose="020B0604020202020204" charset="0"/>
      <p:regular r:id="rId10"/>
      <p:bold r:id="rId11"/>
      <p:italic r:id="rId12"/>
      <p:boldItalic r:id="rId13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58" d="100"/>
          <a:sy n="158" d="100"/>
        </p:scale>
        <p:origin x="264" y="138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4.fntdata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3.fntdata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2.fntdata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font" Target="fonts/font1.fntdata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28272c9947e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28272c9947e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28272c9947e_0_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28272c9947e_0_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g28272c9947e_0_7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Google Shape;84;g28272c9947e_0_7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g28272c9947e_0_8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1" name="Google Shape;91;g28272c9947e_0_8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g28272c9947e_0_9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7" name="Google Shape;97;g28272c9947e_0_9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28272c9947e_0_10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28272c9947e_0_10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name="adj" fmla="val 16667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4" name="Google Shape;14;p2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accent4"/>
        </a:solidFill>
        <a:effectLst/>
      </p:bgPr>
    </p:bg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 txBox="1">
            <a:spLocks noGrp="1"/>
          </p:cNvSpPr>
          <p:nvPr>
            <p:ph type="title" hasCustomPrompt="1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59" name="Google Shape;59;p11"/>
          <p:cNvSpPr txBox="1">
            <a:spLocks noGrp="1"/>
          </p:cNvSpPr>
          <p:nvPr>
            <p:ph type="body" idx="1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0" name="Google Shape;60;p1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accent4"/>
        </a:solidFill>
        <a:effectLst/>
      </p:bgPr>
    </p:bg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>
            <a:spLocks noGrp="1"/>
          </p:cNvSpPr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17" name="Google Shape;17;p3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 rot="10800000" flipH="1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" name="Google Shape;20;p4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" name="Google Shape;21;p4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3" name="Google Shape;23;p4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/>
          <p:nvPr/>
        </p:nvSpPr>
        <p:spPr>
          <a:xfrm rot="10800000" flipH="1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" name="Google Shape;26;p5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9" name="Google Shape;29;p5"/>
          <p:cNvSpPr txBox="1">
            <a:spLocks noGrp="1"/>
          </p:cNvSpPr>
          <p:nvPr>
            <p:ph type="body" idx="2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0" name="Google Shape;30;p5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"/>
          <p:cNvSpPr/>
          <p:nvPr/>
        </p:nvSpPr>
        <p:spPr>
          <a:xfrm rot="10800000" flipH="1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" name="Google Shape;33;p6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6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  <p:sp>
        <p:nvSpPr>
          <p:cNvPr id="35" name="Google Shape;35;p6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/>
        </p:nvSpPr>
        <p:spPr>
          <a:xfrm rot="10800000" flipH="1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8" name="Google Shape;38;p7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9" name="Google Shape;39;p7"/>
          <p:cNvSpPr txBox="1">
            <a:spLocks noGrp="1"/>
          </p:cNvSpPr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40" name="Google Shape;40;p7"/>
          <p:cNvSpPr txBox="1">
            <a:spLocks noGrp="1"/>
          </p:cNvSpPr>
          <p:nvPr>
            <p:ph type="body" idx="1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1" name="Google Shape;41;p7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8"/>
          <p:cNvSpPr txBox="1">
            <a:spLocks noGrp="1"/>
          </p:cNvSpPr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endParaRPr/>
          </a:p>
        </p:txBody>
      </p:sp>
      <p:sp>
        <p:nvSpPr>
          <p:cNvPr id="44" name="Google Shape;44;p8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7" name="Google Shape;47;p9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8" name="Google Shape;48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49" name="Google Shape;49;p9"/>
          <p:cNvSpPr txBox="1">
            <a:spLocks noGrp="1"/>
          </p:cNvSpPr>
          <p:nvPr>
            <p:ph type="subTitle" idx="1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50" name="Google Shape;50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51" name="Google Shape;51;p9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0"/>
          <p:cNvSpPr txBox="1"/>
          <p:nvPr/>
        </p:nvSpPr>
        <p:spPr>
          <a:xfrm rot="10800000" flipH="1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4" name="Google Shape;54;p10"/>
          <p:cNvSpPr/>
          <p:nvPr/>
        </p:nvSpPr>
        <p:spPr>
          <a:xfrm rot="10800000" flipH="1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5" name="Google Shape;55;p10"/>
          <p:cNvSpPr txBox="1">
            <a:spLocks noGrp="1"/>
          </p:cNvSpPr>
          <p:nvPr>
            <p:ph type="body" idx="1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>
            <a:endParaRPr/>
          </a:p>
        </p:txBody>
      </p:sp>
      <p:sp>
        <p:nvSpPr>
          <p:cNvPr id="56" name="Google Shape;56;p10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material">
    <p:bg>
      <p:bgPr>
        <a:solidFill>
          <a:schemeClr val="dk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hr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3"/>
          <p:cNvSpPr txBox="1">
            <a:spLocks noGrp="1"/>
          </p:cNvSpPr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hr" sz="3180"/>
              <a:t>ElevateVET: Empowering Professionals and Technicians through Elevator Accessibility in Multi-Residential Buildings</a:t>
            </a:r>
            <a:endParaRPr sz="3180"/>
          </a:p>
        </p:txBody>
      </p:sp>
      <p:sp>
        <p:nvSpPr>
          <p:cNvPr id="68" name="Google Shape;68;p13"/>
          <p:cNvSpPr txBox="1">
            <a:spLocks noGrp="1"/>
          </p:cNvSpPr>
          <p:nvPr>
            <p:ph type="subTitle" idx="1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hr" sz="3000"/>
              <a:t>Erasmus+</a:t>
            </a:r>
            <a:endParaRPr sz="3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4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/>
              <a:t>About the application</a:t>
            </a:r>
            <a:endParaRPr/>
          </a:p>
        </p:txBody>
      </p:sp>
      <p:sp>
        <p:nvSpPr>
          <p:cNvPr id="74" name="Google Shape;74;p14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b="1"/>
              <a:t>Objective</a:t>
            </a:r>
            <a:r>
              <a:rPr lang="hr"/>
              <a:t>: Improve awareness and promote best practices when it comes to elevator safety and accessibility in multi-residential buildings.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b="1"/>
              <a:t>Funding Source</a:t>
            </a:r>
            <a:r>
              <a:rPr lang="hr"/>
              <a:t>: Erasmus+ Small-Scale Partnerships for Vocational Education and Training.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b="1"/>
              <a:t>Total Budget</a:t>
            </a:r>
            <a:r>
              <a:rPr lang="hr"/>
              <a:t>: 60,000 EUR.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5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/>
              <a:t>Partners and target groups</a:t>
            </a:r>
            <a:endParaRPr/>
          </a:p>
        </p:txBody>
      </p:sp>
      <p:sp>
        <p:nvSpPr>
          <p:cNvPr id="80" name="Google Shape;80;p15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b="1" dirty="0"/>
              <a:t>Partners:</a:t>
            </a:r>
            <a:endParaRPr b="1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dirty="0"/>
              <a:t>Croatian Lift Association</a:t>
            </a:r>
            <a:endParaRPr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dirty="0"/>
              <a:t>North Macedonian Lift Association</a:t>
            </a:r>
            <a:endParaRPr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hr" dirty="0"/>
              <a:t>Bulgarian Lift Association</a:t>
            </a:r>
            <a:endParaRPr dirty="0"/>
          </a:p>
        </p:txBody>
      </p:sp>
      <p:sp>
        <p:nvSpPr>
          <p:cNvPr id="81" name="Google Shape;81;p15"/>
          <p:cNvSpPr txBox="1">
            <a:spLocks noGrp="1"/>
          </p:cNvSpPr>
          <p:nvPr>
            <p:ph type="body" idx="2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SzPts val="935"/>
              <a:buNone/>
            </a:pPr>
            <a:r>
              <a:rPr lang="hr" sz="1390" b="1" dirty="0"/>
              <a:t>Target Groups:</a:t>
            </a:r>
            <a:endParaRPr sz="1390" b="1" dirty="0"/>
          </a:p>
          <a:p>
            <a:pPr marL="0" lvl="0" indent="0" algn="l" rtl="0">
              <a:lnSpc>
                <a:spcPct val="95000"/>
              </a:lnSpc>
              <a:spcBef>
                <a:spcPts val="1200"/>
              </a:spcBef>
              <a:spcAft>
                <a:spcPts val="0"/>
              </a:spcAft>
              <a:buSzPts val="935"/>
              <a:buNone/>
            </a:pPr>
            <a:r>
              <a:rPr lang="hr" sz="1390" b="1" dirty="0"/>
              <a:t>Elevator professionals (designers, manufacturers, installers, maintainers).</a:t>
            </a:r>
            <a:endParaRPr sz="1390" b="1" dirty="0"/>
          </a:p>
          <a:p>
            <a:pPr marL="0" lvl="0" indent="0" algn="l" rtl="0">
              <a:lnSpc>
                <a:spcPct val="95000"/>
              </a:lnSpc>
              <a:spcBef>
                <a:spcPts val="1200"/>
              </a:spcBef>
              <a:spcAft>
                <a:spcPts val="0"/>
              </a:spcAft>
              <a:buSzPts val="935"/>
              <a:buNone/>
            </a:pPr>
            <a:r>
              <a:rPr lang="hr" sz="1390" b="1" dirty="0"/>
              <a:t>Regulatory bodies and legislative authorities.</a:t>
            </a:r>
            <a:endParaRPr sz="1390" b="1" dirty="0"/>
          </a:p>
          <a:p>
            <a:pPr marL="0" lvl="0" indent="0" algn="l" rtl="0">
              <a:lnSpc>
                <a:spcPct val="95000"/>
              </a:lnSpc>
              <a:spcBef>
                <a:spcPts val="1200"/>
              </a:spcBef>
              <a:spcAft>
                <a:spcPts val="0"/>
              </a:spcAft>
              <a:buSzPts val="935"/>
              <a:buNone/>
            </a:pPr>
            <a:r>
              <a:rPr lang="hr" sz="1390" dirty="0"/>
              <a:t>Vocational institutions and educators.</a:t>
            </a:r>
            <a:endParaRPr sz="1390" dirty="0"/>
          </a:p>
          <a:p>
            <a:pPr marL="0" lvl="0" indent="0" algn="l" rtl="0">
              <a:lnSpc>
                <a:spcPct val="95000"/>
              </a:lnSpc>
              <a:spcBef>
                <a:spcPts val="1200"/>
              </a:spcBef>
              <a:spcAft>
                <a:spcPts val="0"/>
              </a:spcAft>
              <a:buSzPts val="935"/>
              <a:buNone/>
            </a:pPr>
            <a:r>
              <a:rPr lang="hr" sz="1390" dirty="0"/>
              <a:t>Elevator industry stakeholders.</a:t>
            </a:r>
            <a:endParaRPr sz="1390" dirty="0"/>
          </a:p>
          <a:p>
            <a:pPr marL="0" lvl="0" indent="0" algn="l" rtl="0">
              <a:lnSpc>
                <a:spcPct val="95000"/>
              </a:lnSpc>
              <a:spcBef>
                <a:spcPts val="1200"/>
              </a:spcBef>
              <a:spcAft>
                <a:spcPts val="0"/>
              </a:spcAft>
              <a:buSzPts val="935"/>
              <a:buNone/>
            </a:pPr>
            <a:r>
              <a:rPr lang="hr" sz="1390" b="1" dirty="0"/>
              <a:t>Elevator users and residents of multi-residential buildings.</a:t>
            </a:r>
            <a:endParaRPr sz="1390" b="1" dirty="0"/>
          </a:p>
          <a:p>
            <a:pPr marL="0" lvl="0" indent="0" algn="l" rtl="0">
              <a:lnSpc>
                <a:spcPct val="95000"/>
              </a:lnSpc>
              <a:spcBef>
                <a:spcPts val="1200"/>
              </a:spcBef>
              <a:spcAft>
                <a:spcPts val="1200"/>
              </a:spcAft>
              <a:buSzPts val="935"/>
              <a:buNone/>
            </a:pPr>
            <a:r>
              <a:rPr lang="hr" sz="1390" dirty="0"/>
              <a:t>Elevator professionals and workers.</a:t>
            </a:r>
            <a:endParaRPr sz="139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6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/>
              <a:t>Challenges and objectives</a:t>
            </a:r>
            <a:endParaRPr/>
          </a:p>
        </p:txBody>
      </p:sp>
      <p:sp>
        <p:nvSpPr>
          <p:cNvPr id="87" name="Google Shape;87;p16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SzPts val="1018"/>
              <a:buNone/>
            </a:pPr>
            <a:r>
              <a:rPr lang="hr" sz="1395" b="1" dirty="0"/>
              <a:t>Challenges:</a:t>
            </a:r>
            <a:endParaRPr sz="1395" b="1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SzPts val="1018"/>
              <a:buNone/>
            </a:pPr>
            <a:r>
              <a:rPr lang="hr" sz="1395" dirty="0"/>
              <a:t>Legislative Discrepancies.</a:t>
            </a:r>
            <a:endParaRPr sz="1395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SzPts val="1018"/>
              <a:buNone/>
            </a:pPr>
            <a:r>
              <a:rPr lang="hr" sz="1395" b="1" dirty="0"/>
              <a:t>Need for Best Practices among Project Partners.</a:t>
            </a:r>
            <a:endParaRPr sz="1395" b="1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SzPts val="1018"/>
              <a:buNone/>
            </a:pPr>
            <a:r>
              <a:rPr lang="hr" sz="1395" b="1" dirty="0"/>
              <a:t>Lack of Public Awareness on Elevator Installation in Existing Multi-Residential Buildings.</a:t>
            </a:r>
            <a:endParaRPr sz="1395" b="1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SzPts val="1018"/>
              <a:buNone/>
            </a:pPr>
            <a:r>
              <a:rPr lang="hr" sz="1395" dirty="0"/>
              <a:t>Resistance to modern practices.</a:t>
            </a:r>
            <a:endParaRPr sz="1395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SzPts val="1018"/>
              <a:buNone/>
            </a:pPr>
            <a:r>
              <a:rPr lang="hr" sz="1395" b="1" dirty="0"/>
              <a:t>Diverse target groups with varying needs.</a:t>
            </a:r>
            <a:endParaRPr sz="1395" b="1" dirty="0"/>
          </a:p>
        </p:txBody>
      </p:sp>
      <p:sp>
        <p:nvSpPr>
          <p:cNvPr id="88" name="Google Shape;88;p16"/>
          <p:cNvSpPr txBox="1">
            <a:spLocks noGrp="1"/>
          </p:cNvSpPr>
          <p:nvPr>
            <p:ph type="body" idx="2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b="1" dirty="0"/>
              <a:t>Objectives:</a:t>
            </a:r>
            <a:endParaRPr b="1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dirty="0"/>
              <a:t>Advocacy efforts for legislative reform.</a:t>
            </a:r>
            <a:endParaRPr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dirty="0"/>
              <a:t>Capacity building for elevator professionals.</a:t>
            </a:r>
            <a:endParaRPr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b="1" dirty="0"/>
              <a:t>Establishing sectoral partnerships for knowledge exchange.</a:t>
            </a:r>
            <a:endParaRPr b="1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b="1" dirty="0"/>
              <a:t>Enhance elevator safety and accessibility.</a:t>
            </a:r>
            <a:endParaRPr b="1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hr" dirty="0"/>
              <a:t>Advocate for sectoral transformation.</a:t>
            </a:r>
            <a:endParaRPr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7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/>
              <a:t>What are we going to do?</a:t>
            </a:r>
            <a:endParaRPr/>
          </a:p>
        </p:txBody>
      </p:sp>
      <p:sp>
        <p:nvSpPr>
          <p:cNvPr id="94" name="Google Shape;94;p17"/>
          <p:cNvSpPr txBox="1"/>
          <p:nvPr/>
        </p:nvSpPr>
        <p:spPr>
          <a:xfrm>
            <a:off x="350375" y="947850"/>
            <a:ext cx="8422800" cy="3786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sz="1300" b="1" dirty="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rPr>
              <a:t>Develop proposals towards relevant institutions on operations and improvements</a:t>
            </a:r>
            <a:endParaRPr sz="1300" b="1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300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sz="1300" b="1" dirty="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rPr>
              <a:t>Member Education</a:t>
            </a:r>
            <a:r>
              <a:rPr lang="hr" sz="1300" dirty="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rPr>
              <a:t>: Prepare project documentation (identifying all necessary parts of the project – architectural, structural, mechanical, electrical, fire protection), collaborate on a national elevator maintenance plans</a:t>
            </a:r>
            <a:endParaRPr sz="1300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300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sz="1300" b="1" dirty="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rPr>
              <a:t>Create a guidebook with instructions for representatives of owners, tenants and building managers on the necessary steps for elevator installation in collaboration with relevant associations</a:t>
            </a:r>
            <a:endParaRPr sz="1300" b="1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300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sz="1300" b="1" dirty="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rPr>
              <a:t>Educate representatives of owners and tenants about the need for regular elevator maintenance (increasing elevator safety levels – reducing the number of accidents and downtime).</a:t>
            </a:r>
            <a:endParaRPr sz="1300" b="1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300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sz="1300" b="1" dirty="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rPr>
              <a:t>Digitalization</a:t>
            </a:r>
            <a:r>
              <a:rPr lang="hr" sz="1300" dirty="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rPr>
              <a:t>: Website, create online and printed versions of the guidebook (in three languages), establish Facebook and LinkedIn profiles to inform the wider public and enable online participation in education sessions (equipment required).</a:t>
            </a:r>
            <a:endParaRPr sz="1300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300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sz="1300" b="1" dirty="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rPr>
              <a:t>Sustainability</a:t>
            </a:r>
            <a:r>
              <a:rPr lang="hr" sz="1300" dirty="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rPr>
              <a:t>: Continue the project by involving associations from neighboring countries (Slovenia, Albania, Bosnia and Herzegovina, Serbia – they have shown interest in collaboration so far).</a:t>
            </a:r>
            <a:endParaRPr sz="1300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300" dirty="0">
              <a:solidFill>
                <a:schemeClr val="lt2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8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/>
              <a:t>Expected Results</a:t>
            </a:r>
            <a:endParaRPr/>
          </a:p>
        </p:txBody>
      </p:sp>
      <p:sp>
        <p:nvSpPr>
          <p:cNvPr id="100" name="Google Shape;100;p18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 b="1" dirty="0"/>
              <a:t>Enhanced elevator safety leading to fewer accidents.</a:t>
            </a:r>
            <a:endParaRPr b="1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dirty="0"/>
              <a:t>Improved elevator maintenance for increased efficiency.</a:t>
            </a:r>
            <a:endParaRPr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dirty="0"/>
              <a:t>Modernized elevator industry practices for greater effectiveness.</a:t>
            </a:r>
            <a:endParaRPr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hr" b="1" dirty="0"/>
              <a:t>Enhanced vocational education </a:t>
            </a:r>
            <a:r>
              <a:rPr lang="hr" dirty="0"/>
              <a:t>and training programs.</a:t>
            </a:r>
            <a:endParaRPr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hr" b="1" dirty="0"/>
              <a:t>Safer elevators, efficient services, and a skilled workforce.</a:t>
            </a:r>
            <a:endParaRPr b="1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19"/>
          <p:cNvSpPr txBox="1">
            <a:spLocks noGrp="1"/>
          </p:cNvSpPr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hr"/>
              <a:t>Thank you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1A237E"/>
      </a:accent5>
      <a:accent6>
        <a:srgbClr val="F4B400"/>
      </a:accent6>
      <a:hlink>
        <a:srgbClr val="1A237E"/>
      </a:hlink>
      <a:folHlink>
        <a:srgbClr val="1A237E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402</Words>
  <Application>Microsoft Office PowerPoint</Application>
  <PresentationFormat>On-screen Show (16:9)</PresentationFormat>
  <Paragraphs>50</Paragraphs>
  <Slides>7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Roboto</vt:lpstr>
      <vt:lpstr>Material</vt:lpstr>
      <vt:lpstr>ElevateVET: Empowering Professionals and Technicians through Elevator Accessibility in Multi-Residential Buildings</vt:lpstr>
      <vt:lpstr>About the application</vt:lpstr>
      <vt:lpstr>Partners and target groups</vt:lpstr>
      <vt:lpstr>Challenges and objectives</vt:lpstr>
      <vt:lpstr>What are we going to do?</vt:lpstr>
      <vt:lpstr>Expected Results</vt:lpstr>
      <vt:lpstr>Thank you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ElevateVET: Empowering Professionals and Technicians through Elevator Accessibility in Multi-Residential Buildings</dc:title>
  <dc:creator>zdravko</dc:creator>
  <cp:lastModifiedBy>zdravko</cp:lastModifiedBy>
  <cp:revision>4</cp:revision>
  <dcterms:modified xsi:type="dcterms:W3CDTF">2023-09-23T12:39:50Z</dcterms:modified>
</cp:coreProperties>
</file>